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9" r:id="rId1"/>
  </p:sldMasterIdLst>
  <p:sldIdLst>
    <p:sldId id="256" r:id="rId2"/>
    <p:sldId id="271" r:id="rId3"/>
    <p:sldId id="257" r:id="rId4"/>
    <p:sldId id="258" r:id="rId5"/>
    <p:sldId id="265" r:id="rId6"/>
    <p:sldId id="266" r:id="rId7"/>
    <p:sldId id="263" r:id="rId8"/>
    <p:sldId id="259" r:id="rId9"/>
    <p:sldId id="267" r:id="rId10"/>
    <p:sldId id="269" r:id="rId11"/>
    <p:sldId id="272" r:id="rId12"/>
    <p:sldId id="268" r:id="rId13"/>
    <p:sldId id="260" r:id="rId14"/>
    <p:sldId id="270" r:id="rId15"/>
    <p:sldId id="273" r:id="rId16"/>
    <p:sldId id="274" r:id="rId17"/>
    <p:sldId id="275" r:id="rId18"/>
    <p:sldId id="261" r:id="rId19"/>
    <p:sldId id="276" r:id="rId20"/>
    <p:sldId id="277" r:id="rId21"/>
    <p:sldId id="278" r:id="rId22"/>
    <p:sldId id="279" r:id="rId23"/>
    <p:sldId id="262" r:id="rId24"/>
    <p:sldId id="280" r:id="rId25"/>
    <p:sldId id="281" r:id="rId26"/>
    <p:sldId id="264" r:id="rId27"/>
  </p:sldIdLst>
  <p:sldSz cx="9144000" cy="6858000" type="screen4x3"/>
  <p:notesSz cx="6858000" cy="9144000"/>
  <p:defaultTextStyle>
    <a:defPPr>
      <a:defRPr lang="fa-IR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C92F1-B5F1-4472-85C7-75D3D71C2B75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2F822-11A0-4886-B641-E375FD96AC16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B459-0F80-40CF-A18F-4FDB16245B54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55D2C-C099-4200-8353-FE4FD2EE1819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27DF7-4481-4105-A2F2-1F58FB50E0D9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723D6-C342-4247-8861-CADF716FCAED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B1B9F-14A4-45DE-A621-5C4D7F5A1286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912AA0-22F3-4C35-B7C8-848FB4681E7C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D2A06-D4D5-4056-A183-3E65DBDE5711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0FDC5-84BC-401C-934E-A2E0B0086616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AB70E-8670-424C-9CAA-526E2B05F95D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DC19B5A-967A-4549-AA9C-804851BD7B7C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28600"/>
            <a:ext cx="12223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WordArt 4"/>
          <p:cNvSpPr>
            <a:spLocks noChangeArrowheads="1" noChangeShapeType="1" noTextEdit="1"/>
          </p:cNvSpPr>
          <p:nvPr/>
        </p:nvSpPr>
        <p:spPr bwMode="auto">
          <a:xfrm>
            <a:off x="1752600" y="2514600"/>
            <a:ext cx="5715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42"/>
              </a:avLst>
            </a:prstTxWarp>
          </a:bodyPr>
          <a:lstStyle/>
          <a:p>
            <a:pPr algn="ctr"/>
            <a:r>
              <a:rPr lang="fa-IR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2  Nazanin" pitchFamily="2" charset="-78"/>
              </a:rPr>
              <a:t>معاونت فرهنگي و اجتماعي</a:t>
            </a:r>
            <a:endParaRPr lang="en-US" sz="24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2  Nazanin" pitchFamily="2" charset="-78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0" y="202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361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1226798" y="3804791"/>
            <a:ext cx="6110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ar-SA" sz="3200" dirty="0">
                <a:ea typeface="Times New Roman" pitchFamily="18" charset="0"/>
                <a:cs typeface="2  Titr" pitchFamily="2" charset="-78"/>
              </a:rPr>
              <a:t>فعاليت</a:t>
            </a:r>
            <a:r>
              <a:rPr lang="fa-IR" sz="3200" dirty="0">
                <a:ea typeface="Times New Roman" pitchFamily="18" charset="0"/>
                <a:cs typeface="2  Titr" pitchFamily="2" charset="-78"/>
              </a:rPr>
              <a:t>‌هاي</a:t>
            </a:r>
            <a:r>
              <a:rPr lang="ar-SA" sz="3200" dirty="0">
                <a:ea typeface="Times New Roman" pitchFamily="18" charset="0"/>
                <a:cs typeface="2  Titr" pitchFamily="2" charset="-78"/>
              </a:rPr>
              <a:t> عملي مهارت</a:t>
            </a:r>
            <a:r>
              <a:rPr lang="fa-IR" sz="3200" dirty="0">
                <a:ea typeface="Times New Roman" pitchFamily="18" charset="0"/>
                <a:cs typeface="2  Titr" pitchFamily="2" charset="-78"/>
              </a:rPr>
              <a:t>‌</a:t>
            </a:r>
            <a:r>
              <a:rPr lang="ar-SA" sz="3200" dirty="0">
                <a:ea typeface="Times New Roman" pitchFamily="18" charset="0"/>
                <a:cs typeface="2  Titr" pitchFamily="2" charset="-78"/>
              </a:rPr>
              <a:t>آموزان ماده 28 </a:t>
            </a:r>
            <a:endParaRPr lang="en-US" sz="2500" dirty="0">
              <a:ea typeface="Times New Roman" pitchFamily="18" charset="0"/>
              <a:cs typeface="2  Titr" pitchFamily="2" charset="-78"/>
            </a:endParaRPr>
          </a:p>
          <a:p>
            <a:pPr eaLnBrk="0" hangingPunct="0"/>
            <a:r>
              <a:rPr lang="ar-SA" sz="3200" dirty="0">
                <a:ea typeface="Times New Roman" pitchFamily="18" charset="0"/>
                <a:cs typeface="2  Titr" pitchFamily="2" charset="-78"/>
              </a:rPr>
              <a:t>مرتبط با نقش تربيتي و اجتماعي معلم </a:t>
            </a:r>
            <a:endParaRPr lang="ar-SA" sz="4000" dirty="0">
              <a:cs typeface="2 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انواع مصاحبه: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ar-SA" sz="3600" dirty="0"/>
              <a:t>مصاحبه كاملاً ساختارمند (داراي پرسش‌هايي بسته پاسخ و تستي)</a:t>
            </a:r>
            <a:r>
              <a:rPr lang="fa-IR" sz="3600" dirty="0"/>
              <a:t/>
            </a:r>
            <a:br>
              <a:rPr lang="fa-IR" sz="3600" dirty="0"/>
            </a:br>
            <a:r>
              <a:rPr lang="ar-SA" sz="3600" dirty="0"/>
              <a:t>مصاحبه نيمه‌ساختارمند (داراي پرسش‌هاي بازپاسخ و تشريحي)</a:t>
            </a:r>
            <a:r>
              <a:rPr lang="fa-IR" sz="3600" dirty="0"/>
              <a:t/>
            </a:r>
            <a:br>
              <a:rPr lang="fa-IR" sz="3600" dirty="0"/>
            </a:br>
            <a:r>
              <a:rPr lang="ar-SA" sz="3600" dirty="0"/>
              <a:t> مصاحبه بدون ساختار (داراي موضوعي مشخص، اما بدون پرسش‌هايي روشن</a:t>
            </a:r>
            <a:r>
              <a:rPr lang="ar-SA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2954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 smtClean="0">
                <a:solidFill>
                  <a:srgbClr val="FF0000"/>
                </a:solidFill>
              </a:rPr>
              <a:t>روش‌هاي </a:t>
            </a:r>
            <a:r>
              <a:rPr lang="ar-SA" dirty="0">
                <a:solidFill>
                  <a:srgbClr val="FF0000"/>
                </a:solidFill>
              </a:rPr>
              <a:t>اجراي مصاحبه </a:t>
            </a:r>
            <a:r>
              <a:rPr lang="fa-IR" dirty="0" smtClean="0">
                <a:solidFill>
                  <a:srgbClr val="FF0000"/>
                </a:solidFill>
              </a:rPr>
              <a:t>:</a:t>
            </a:r>
          </a:p>
          <a:p>
            <a:pPr marL="0" indent="0" algn="r" rtl="1">
              <a:buNone/>
            </a:pPr>
            <a:r>
              <a:rPr lang="ar-SA" dirty="0" smtClean="0"/>
              <a:t>مصاحبه </a:t>
            </a:r>
            <a:r>
              <a:rPr lang="ar-SA" dirty="0"/>
              <a:t>رو در رو، تلفني، كتبي، و ايميلي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86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ar-SA" b="1" dirty="0"/>
              <a:t>1-</a:t>
            </a:r>
            <a:r>
              <a:rPr lang="ar-SA" dirty="0"/>
              <a:t>وظیفه و نقش(بایدها و نبایدها) يك معلم شایسته در ارتباط با اولیاء دانش آموزان چیست؟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1-1-مهمترين چالش‌ها و مسائل معلمان در ارتباط با اولیاء دانش آموزان چيست؟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2-1- شما(معلم پیشکسوت) در ارتباط با اولیاء دانش آموزان چه تجارب موفق و ناموفقی داشته اید؟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 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</a:t>
            </a:r>
            <a:r>
              <a:rPr lang="ar-SA" dirty="0"/>
              <a:t>وظیفه و نقش(بایدها و نبایدها) يك معلم شایسته در ارتباط با </a:t>
            </a:r>
            <a:r>
              <a:rPr lang="fa-IR" dirty="0"/>
              <a:t>عوامل اجرایی</a:t>
            </a:r>
            <a:r>
              <a:rPr lang="ar-SA" dirty="0"/>
              <a:t> مدرسه چیست؟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1-2- مهمترين چالش‌ها و مسائل معلمان در ارتباط با </a:t>
            </a:r>
            <a:r>
              <a:rPr lang="fa-IR" dirty="0"/>
              <a:t>عوامل اجرایی</a:t>
            </a:r>
            <a:r>
              <a:rPr lang="ar-SA" dirty="0"/>
              <a:t> مدرسه چيست؟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2-2- شما(معلم پیشکسوت) در ارتباط با </a:t>
            </a:r>
            <a:r>
              <a:rPr lang="fa-IR" dirty="0"/>
              <a:t>عوامل اجرایی</a:t>
            </a:r>
            <a:r>
              <a:rPr lang="ar-SA" dirty="0"/>
              <a:t> مدرسه چه تجارب موفق و ناموفقی داشته اید 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 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</a:t>
            </a:r>
            <a:r>
              <a:rPr lang="ar-SA" dirty="0"/>
              <a:t>وظیفه و نقش(بایدها و نبایدها) يك معلم شایسته در ارتباط موثر با دانش آموزان در خارج از کلاس درس و مدرسه چیست؟ 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1-3- معلمان در برقراری ارتباط موثر با دانش آموزان با چه مشکلات و چالش‌هايي مواجه‌اند؟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2-3- شما(معلم پیشکسوت) براي حل مسائل تربیتی دانش آموزان چه كاري انجام مي‌دهید؟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02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62000"/>
            <a:ext cx="8229600" cy="5187320"/>
          </a:xfrm>
        </p:spPr>
      </p:pic>
    </p:spTree>
    <p:extLst>
      <p:ext uri="{BB962C8B-B14F-4D97-AF65-F5344CB8AC3E}">
        <p14:creationId xmlns:p14="http://schemas.microsoft.com/office/powerpoint/2010/main" val="1059412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3-2- حضور در مدرسه و مصاحبه با یکی از عوامل اجرایی مدرسه</a:t>
            </a:r>
            <a:r>
              <a:rPr lang="en-US" sz="3200" smtClean="0">
                <a:solidFill>
                  <a:srgbClr val="FF0000"/>
                </a:solidFill>
                <a:effectLst/>
                <a:cs typeface="B Titr" pitchFamily="2" charset="-78"/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5029200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r" rt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مصاحبه با عوامل اجرایی مدرسه با هدف آشنایی عمیق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با مسائل فرهنگی تربیتی نسل جوان ونحوه مواجهه مدارس با آنها- با تاکید بر  یک محور خاص- صورت می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گیرد. بنابراین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باید با هماهنگی و معرفی مسئول اداره امور تربیتی مقطع مربوط به یکی از  مدارس (حتی الامکان متناسب با مقطع تدریس خویش) مراجعه و با توجه به یک مسئله تربیتی-اجتماعی مورد علاقه خود، با فردی مرتبط با آن مسئله (مدیر، معاون آموزشی، معاون پرورشی یا مربی پرورشی، مشاور یا معلم با تجربه) مصاحبه و فرم مصاحبه را با رعایت دستورالعمل مربوطه تکمیل نماید.</a:t>
            </a:r>
            <a:endParaRPr lang="en-US" dirty="0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مصاحبه با  عوامل اجرایی مدرسه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SA" dirty="0">
                <a:cs typeface="2  Yagut" pitchFamily="2" charset="-78"/>
              </a:rPr>
              <a:t>يك محور از بين محورهاي مصاحبه(1-</a:t>
            </a:r>
            <a:r>
              <a:rPr lang="ar-SA" b="1" dirty="0">
                <a:cs typeface="2  Yagut" pitchFamily="2" charset="-78"/>
              </a:rPr>
              <a:t> عدم استفاده بهینه از منابع و امکانات 2- آسیب‌های اجتماعی 3- فضاي مجازي و رسانه 4- مسائل مرتبط با خانه و مدرسه 5- تربیت اجتماعی 6-تربیت هنری) </a:t>
            </a:r>
            <a:r>
              <a:rPr lang="ar-SA" dirty="0">
                <a:cs typeface="2  Yagut" pitchFamily="2" charset="-78"/>
              </a:rPr>
              <a:t> انتخاب و سؤالات مصاحبه درباره آن پرسيده مي‌شود.</a:t>
            </a:r>
            <a:r>
              <a:rPr lang="en-US" dirty="0">
                <a:cs typeface="2  Yagut" pitchFamily="2" charset="-78"/>
              </a:rPr>
              <a:t> </a:t>
            </a:r>
            <a:endParaRPr lang="en-US" dirty="0" smtClean="0">
              <a:cs typeface="2  Yagut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Yagut" pitchFamily="2" charset="-78"/>
              </a:rPr>
              <a:t> </a:t>
            </a:r>
            <a:r>
              <a:rPr lang="fa-IR" sz="2200" dirty="0" smtClean="0">
                <a:cs typeface="2  Yagut" pitchFamily="2" charset="-78"/>
              </a:rPr>
              <a:t>1-</a:t>
            </a:r>
            <a:r>
              <a:rPr lang="ar-SA" sz="2200" dirty="0" smtClean="0">
                <a:cs typeface="2  Yagut" pitchFamily="2" charset="-78"/>
              </a:rPr>
              <a:t>منابع </a:t>
            </a:r>
            <a:r>
              <a:rPr lang="ar-SA" sz="2200" dirty="0">
                <a:cs typeface="2  Yagut" pitchFamily="2" charset="-78"/>
              </a:rPr>
              <a:t>و امکانات اعم از منابع  زیستی، آب، برق،گاز و... امکاناتی از قبیل میز، نیمکت، وایت برد،آی برد و اموال مدرسه</a:t>
            </a:r>
            <a:endParaRPr lang="en-US" sz="2200" dirty="0">
              <a:cs typeface="2  Yagut" pitchFamily="2" charset="-78"/>
            </a:endParaRPr>
          </a:p>
          <a:p>
            <a:pPr marL="0" indent="0" algn="r" rtl="1">
              <a:buNone/>
            </a:pPr>
            <a:r>
              <a:rPr lang="fa-IR" sz="2200" dirty="0" smtClean="0">
                <a:cs typeface="2  Yagut" pitchFamily="2" charset="-78"/>
              </a:rPr>
              <a:t>2</a:t>
            </a:r>
            <a:r>
              <a:rPr lang="ar-SA" sz="2200" dirty="0" smtClean="0">
                <a:cs typeface="2  Yagut" pitchFamily="2" charset="-78"/>
              </a:rPr>
              <a:t>-آسیب </a:t>
            </a:r>
            <a:r>
              <a:rPr lang="ar-SA" sz="2200" dirty="0">
                <a:cs typeface="2  Yagut" pitchFamily="2" charset="-78"/>
              </a:rPr>
              <a:t>هایی از قبیل نزاع و درگیری، فرار از مدرسه، اعتیاد، مصرف مشروبات الکلی، انحراف اخلاقی و...</a:t>
            </a:r>
            <a:endParaRPr lang="en-US" sz="2200" dirty="0">
              <a:cs typeface="2  Yagut" pitchFamily="2" charset="-78"/>
            </a:endParaRPr>
          </a:p>
          <a:p>
            <a:pPr marL="0" indent="0" algn="r" rtl="1">
              <a:buNone/>
            </a:pPr>
            <a:r>
              <a:rPr lang="fa-IR" sz="2200" dirty="0" smtClean="0">
                <a:cs typeface="2  Yagut" pitchFamily="2" charset="-78"/>
              </a:rPr>
              <a:t>3</a:t>
            </a:r>
            <a:r>
              <a:rPr lang="ar-SA" sz="2200" dirty="0" smtClean="0">
                <a:cs typeface="2  Yagut" pitchFamily="2" charset="-78"/>
              </a:rPr>
              <a:t>-استفاده </a:t>
            </a:r>
            <a:r>
              <a:rPr lang="ar-SA" sz="2200" dirty="0">
                <a:cs typeface="2  Yagut" pitchFamily="2" charset="-78"/>
              </a:rPr>
              <a:t>بی رویه از ماهواره و شبکه های اجتماعی نامتعارف</a:t>
            </a:r>
            <a:endParaRPr lang="en-US" sz="2200" dirty="0">
              <a:cs typeface="2  Yagut" pitchFamily="2" charset="-78"/>
            </a:endParaRPr>
          </a:p>
          <a:p>
            <a:pPr marL="0" indent="0" algn="r" rtl="1">
              <a:buNone/>
            </a:pPr>
            <a:r>
              <a:rPr lang="fa-IR" sz="2200" dirty="0" smtClean="0">
                <a:cs typeface="2  Yagut" pitchFamily="2" charset="-78"/>
              </a:rPr>
              <a:t>4</a:t>
            </a:r>
            <a:r>
              <a:rPr lang="ar-SA" sz="2200" dirty="0" smtClean="0">
                <a:cs typeface="2  Yagut" pitchFamily="2" charset="-78"/>
              </a:rPr>
              <a:t>-مسائلی </a:t>
            </a:r>
            <a:r>
              <a:rPr lang="ar-SA" sz="2200" dirty="0">
                <a:cs typeface="2  Yagut" pitchFamily="2" charset="-78"/>
              </a:rPr>
              <a:t>از قبیل طلاق، بدسرپرستی و بی سرپرستی دانش آموزان، اعتیاد والدین و...</a:t>
            </a:r>
            <a:endParaRPr lang="en-US" sz="2200" dirty="0">
              <a:cs typeface="2  Yagut" pitchFamily="2" charset="-78"/>
            </a:endParaRPr>
          </a:p>
          <a:p>
            <a:pPr marL="0" indent="0" algn="r" rtl="1">
              <a:buNone/>
            </a:pPr>
            <a:r>
              <a:rPr lang="fa-IR" sz="2200" dirty="0">
                <a:cs typeface="2  Yagut" pitchFamily="2" charset="-78"/>
              </a:rPr>
              <a:t> 5</a:t>
            </a:r>
            <a:r>
              <a:rPr lang="fa-IR" sz="2200" dirty="0" smtClean="0">
                <a:cs typeface="2  Yagut" pitchFamily="2" charset="-78"/>
              </a:rPr>
              <a:t>-شیوه </a:t>
            </a:r>
            <a:r>
              <a:rPr lang="fa-IR" sz="2200" dirty="0">
                <a:cs typeface="2  Yagut" pitchFamily="2" charset="-78"/>
              </a:rPr>
              <a:t>جامعه پذیری و چگونگی زمینه سازی برای ورود مولفه های اجتماعی مانند قانون گرایی، مسئولیت پذیری، کارگروهی و... به شخصیت دانش </a:t>
            </a:r>
            <a:r>
              <a:rPr lang="fa-IR" sz="2200" dirty="0" smtClean="0">
                <a:cs typeface="2  Yagut" pitchFamily="2" charset="-78"/>
              </a:rPr>
              <a:t>آموز</a:t>
            </a:r>
            <a:endParaRPr lang="en-US" sz="2200" dirty="0">
              <a:cs typeface="2  Yagu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5326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مصاحبه با  عوامل اجرایی مدرسه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مصاحبه </a:t>
            </a:r>
            <a:r>
              <a:rPr lang="ar-SA" dirty="0" smtClean="0"/>
              <a:t>نيمه‌ساختارمند</a:t>
            </a:r>
            <a:endParaRPr lang="fa-IR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براساس پرسش‌هاي بازپاسخ و تشريحي </a:t>
            </a:r>
            <a:endParaRPr lang="fa-IR" dirty="0" smtClean="0"/>
          </a:p>
          <a:p>
            <a:pPr algn="r" rtl="1"/>
            <a:r>
              <a:rPr lang="ar-SA" dirty="0" smtClean="0"/>
              <a:t>به </a:t>
            </a:r>
            <a:r>
              <a:rPr lang="ar-SA" dirty="0"/>
              <a:t>صورت رو در رو بين مهارت‌آموز و مصاحبه‌شونده </a:t>
            </a:r>
            <a:endParaRPr lang="fa-IR" dirty="0" smtClean="0"/>
          </a:p>
          <a:p>
            <a:pPr algn="r" rtl="1"/>
            <a:r>
              <a:rPr lang="ar-SA" dirty="0"/>
              <a:t>بين 3 الي 5 صفحه يا 1500 الي 3000 كلمه </a:t>
            </a:r>
            <a:endParaRPr lang="fa-IR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با فرمت </a:t>
            </a:r>
            <a:r>
              <a:rPr lang="en-US" dirty="0"/>
              <a:t>Word </a:t>
            </a:r>
            <a:r>
              <a:rPr lang="en-US" dirty="0" smtClean="0"/>
              <a:t>2007</a:t>
            </a:r>
            <a:endParaRPr lang="fa-IR" dirty="0" smtClean="0"/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با فونت </a:t>
            </a:r>
            <a:r>
              <a:rPr lang="en-US" dirty="0"/>
              <a:t>B Lotus 14 </a:t>
            </a:r>
          </a:p>
        </p:txBody>
      </p:sp>
    </p:spTree>
    <p:extLst>
      <p:ext uri="{BB962C8B-B14F-4D97-AF65-F5344CB8AC3E}">
        <p14:creationId xmlns:p14="http://schemas.microsoft.com/office/powerpoint/2010/main" val="946029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سوالات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dirty="0"/>
              <a:t>1- مسئله تربيتي يا اجتماعي(یکی از محورهای شش گانه به انتخاب مصاحبه کننده) موجود در مدرسه شما دارای چه ویژگی ها و ابعادی است؟عوامل موثر بر آن چیست؟ آثار و پیامدهای آن را شرح دهيد.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2- براي رفع مسئله تربيتي يا اجتماعي مذکور از چه اقدامات، راه‌حل‌ها يا راهكارهايي استفاده كرده ايد؟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3- اقدامات و راه‌حل‌هاي شما درباره مسئله تربيتي مذكور چه نتيجه‌اي در برداشته  و چرا؟</a:t>
            </a:r>
            <a:endParaRPr lang="en-US" dirty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44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8229600" cy="5521065"/>
          </a:xfrm>
        </p:spPr>
      </p:pic>
    </p:spTree>
    <p:extLst>
      <p:ext uri="{BB962C8B-B14F-4D97-AF65-F5344CB8AC3E}">
        <p14:creationId xmlns:p14="http://schemas.microsoft.com/office/powerpoint/2010/main" val="3569083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3-3- حضور در یک مرکز تربیتی وفرهنگی و تهیه گزارش روایت‌نگاری</a:t>
            </a:r>
            <a:r>
              <a:rPr lang="en-US" sz="3200" smtClean="0">
                <a:solidFill>
                  <a:srgbClr val="FF0000"/>
                </a:solidFill>
                <a:effectLst/>
                <a:cs typeface="B Titr" pitchFamily="2" charset="-78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86800" cy="4876800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حضور یک مرکز تربیتی و فرهنگی با هدف آشنایی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با مراکز تربیتی فرهنگی خارج از مدرسه و فعالیت های آنها صورت می گیرد. بنابراین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باید با هماهنگی ومعرفی معاونت پرورشی و فرهنگی استان محل اقامت واشتغال  خود، با توجه به موضوع و مساله مورد علاقه خویش به صورت انتخابی در یکی از اردوگاه‌های فعال، کانون‌های فرهنگی -تربیتی، مراکز راهنمایی و مشاوره، حضور یافته و دست کم یک روز کامل کاری به مشاهده وبررسی فعالیت‌های آن مرکز بپردازد و در نهایت، گزارش روایت توصیفی-انتقادی خود از فعالیت مرکز مذکور را، با رعایت دستورالعمل مربوطه تنظیم نماید.</a:t>
            </a:r>
            <a:endParaRPr lang="en-US" dirty="0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روايت‌نگاري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dirty="0"/>
              <a:t>روايت حضور، تعامل و تجربه مهارت‌آموز در يكي از مراكز كانون پرورش فكري</a:t>
            </a:r>
            <a:r>
              <a:rPr lang="fa-IR" dirty="0"/>
              <a:t>،مراکز تربیتی و فرهنگی،پایگاه های تابستانی فعال،مراکز مشاوره و راهنمایی</a:t>
            </a:r>
            <a:r>
              <a:rPr lang="ar-SA" dirty="0"/>
              <a:t> يا اردوگاه فرهنگي تربيتي، اجزاء و عناصر موقعيت آموزشي مذكور،‌ روابط و تعاملات افراد و اجزاء آن موقعيت با هم و با مهارت‌آموز، رخداد مرتبط و تجربه مهارت‌آموز در زمينه تربيتي-اجتماعي مذكور، به نحوي كه همانند يك خاطره يا سناريوي كامل، خواننده را با فضاي فرهنگی به صورتي مناسب آشنا و ديدي روشن براي وي ايجاد نمايد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92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2  Nazanin" pitchFamily="2" charset="-78"/>
              </a:rPr>
              <a:t>نحوه ارسال فرم های پنج گانه</a:t>
            </a:r>
            <a:endParaRPr lang="en-US" b="1" dirty="0">
              <a:cs typeface="2 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در وب‌سايت به آدرس </a:t>
            </a:r>
            <a:r>
              <a:rPr lang="en-US" dirty="0"/>
              <a:t>(cfu.ac.ir/</a:t>
            </a:r>
            <a:r>
              <a:rPr lang="en-US" dirty="0" err="1"/>
              <a:t>mfarhangi</a:t>
            </a:r>
            <a:r>
              <a:rPr lang="en-US" dirty="0"/>
              <a:t>) </a:t>
            </a:r>
            <a:endParaRPr lang="fa-IR" dirty="0" smtClean="0"/>
          </a:p>
          <a:p>
            <a:pPr algn="r" rtl="1"/>
            <a:r>
              <a:rPr lang="fa-IR" dirty="0" smtClean="0"/>
              <a:t>آخرین مهلت ارسال آثار </a:t>
            </a:r>
            <a:r>
              <a:rPr lang="fa-IR" dirty="0" smtClean="0"/>
              <a:t>1395/5/</a:t>
            </a:r>
            <a:r>
              <a:rPr lang="fa-IR" dirty="0" smtClean="0"/>
              <a:t>30</a:t>
            </a:r>
            <a:endParaRPr lang="en-US" dirty="0" smtClean="0"/>
          </a:p>
          <a:p>
            <a:pPr algn="r" rtl="1"/>
            <a:r>
              <a:rPr lang="fa-IR" dirty="0" smtClean="0"/>
              <a:t>جهت </a:t>
            </a:r>
            <a:r>
              <a:rPr lang="fa-IR" dirty="0" smtClean="0"/>
              <a:t>دریافت فایل ورد و پی دی اف فرم ها به سایت مدیریت استانی دانشگاه فرهنگیان ( استان </a:t>
            </a:r>
            <a:r>
              <a:rPr lang="fa-IR" dirty="0" smtClean="0"/>
              <a:t>مازندران </a:t>
            </a:r>
            <a:r>
              <a:rPr lang="fa-IR" dirty="0" smtClean="0"/>
              <a:t>) مراجعه شود.</a:t>
            </a:r>
          </a:p>
          <a:p>
            <a:pPr marL="0" indent="0" algn="ctr" rtl="1">
              <a:buNone/>
            </a:pPr>
            <a:r>
              <a:rPr lang="en-US" dirty="0"/>
              <a:t>http</a:t>
            </a:r>
            <a:r>
              <a:rPr lang="en-US" dirty="0" smtClean="0"/>
              <a:t>://</a:t>
            </a:r>
            <a:r>
              <a:rPr lang="en-US" dirty="0" smtClean="0"/>
              <a:t>mazandaran</a:t>
            </a:r>
            <a:r>
              <a:rPr lang="en-US" dirty="0" smtClean="0"/>
              <a:t>.cfu.ac.ir</a:t>
            </a:r>
            <a:r>
              <a:rPr lang="en-US" dirty="0"/>
              <a:t>/</a:t>
            </a:r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061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نکات </a:t>
            </a:r>
            <a:r>
              <a:rPr lang="ar-SA" dirty="0" smtClean="0"/>
              <a:t>روايت‌نگاري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روايت يك موقعيت، يا فضا يا رخداد فرهنگی همراه با جزئيات</a:t>
            </a:r>
            <a:endParaRPr lang="en-US" dirty="0"/>
          </a:p>
          <a:p>
            <a:pPr algn="r" rtl="1"/>
            <a:r>
              <a:rPr lang="ar-SA" dirty="0"/>
              <a:t>رعايت ترتيب زماني در روايت </a:t>
            </a:r>
            <a:endParaRPr lang="en-US" dirty="0"/>
          </a:p>
          <a:p>
            <a:pPr algn="r" rtl="1"/>
            <a:r>
              <a:rPr lang="ar-SA" dirty="0"/>
              <a:t>توصيف كامل محيط فيزيكي، شخصيت‌هاي انساني و رفتارهاي شخصيت‌هاي‌انساني با روايت‌گر و با هم </a:t>
            </a:r>
            <a:endParaRPr lang="en-US" dirty="0"/>
          </a:p>
          <a:p>
            <a:pPr algn="r" rtl="1"/>
            <a:r>
              <a:rPr lang="ar-SA" dirty="0"/>
              <a:t>بيان گزارش روايت در يكي از زمان‌هاي گذشته، حال يا آينده، همراه با عكس‌برداري، مصاحبه،‌ نامه‌نگاري و...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09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روايت‌نگاري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جزئيات كاملي از محيط فيزيكي، شخصيت‌ها، افراد و رفتارهاي آنها با هم و با وي، به ترتيب زماني(ورود، حضور و خروج</a:t>
            </a:r>
            <a:r>
              <a:rPr lang="ar-SA" dirty="0" smtClean="0"/>
              <a:t>)</a:t>
            </a:r>
            <a:endParaRPr lang="fa-IR" dirty="0" smtClean="0"/>
          </a:p>
          <a:p>
            <a:pPr algn="r" rtl="1"/>
            <a:r>
              <a:rPr lang="ar-SA" dirty="0"/>
              <a:t>بين 3 الي 5 صفحه يا 1500 الي 3000 كلمه </a:t>
            </a:r>
            <a:endParaRPr lang="fa-IR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با فرمت </a:t>
            </a:r>
            <a:r>
              <a:rPr lang="en-US" dirty="0"/>
              <a:t>Word </a:t>
            </a:r>
            <a:r>
              <a:rPr lang="en-US" dirty="0" smtClean="0"/>
              <a:t>2007</a:t>
            </a:r>
            <a:endParaRPr lang="fa-IR" dirty="0" smtClean="0"/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با فونت </a:t>
            </a:r>
            <a:r>
              <a:rPr lang="en-US" dirty="0"/>
              <a:t>B Lotus 14</a:t>
            </a:r>
          </a:p>
        </p:txBody>
      </p:sp>
    </p:spTree>
    <p:extLst>
      <p:ext uri="{BB962C8B-B14F-4D97-AF65-F5344CB8AC3E}">
        <p14:creationId xmlns:p14="http://schemas.microsoft.com/office/powerpoint/2010/main" val="168426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726309" cy="5745163"/>
          </a:xfrm>
        </p:spPr>
      </p:pic>
    </p:spTree>
    <p:extLst>
      <p:ext uri="{BB962C8B-B14F-4D97-AF65-F5344CB8AC3E}">
        <p14:creationId xmlns:p14="http://schemas.microsoft.com/office/powerpoint/2010/main" val="2702001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3-4- جمع</a:t>
            </a:r>
            <a:r>
              <a:rPr lang="fa-IR" sz="3200" smtClean="0">
                <a:solidFill>
                  <a:srgbClr val="FF0000"/>
                </a:solidFill>
                <a:effectLst/>
              </a:rPr>
              <a:t>‌</a:t>
            </a: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بندی و ترسیم نقشه راه مهارت</a:t>
            </a:r>
            <a:r>
              <a:rPr lang="fa-IR" sz="3200" smtClean="0">
                <a:solidFill>
                  <a:srgbClr val="FF0000"/>
                </a:solidFill>
                <a:effectLst/>
              </a:rPr>
              <a:t>‌</a:t>
            </a: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آموز برای حضور سازنده در مدرسه</a:t>
            </a:r>
            <a:r>
              <a:rPr lang="en-US" sz="3200" smtClean="0">
                <a:solidFill>
                  <a:srgbClr val="FF0000"/>
                </a:solidFill>
                <a:effectLst/>
                <a:cs typeface="B Titr" pitchFamily="2" charset="-78"/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57400"/>
            <a:ext cx="8686800" cy="3962400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r" rt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4000" dirty="0" smtClean="0">
                <a:cs typeface="B Lotus" pitchFamily="2" charset="-78"/>
              </a:rPr>
              <a:t>مهارت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آموز محترم براساس دوره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های حضوری و فعالیت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های عملی صورت گرفته، باید نقشه راه فرهنگی و اجتماعی خود را برای حضور سازنده در مدرسه ترسیم نمایند. نقشه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اي كه در آن برنامه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هاي ايده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آل، نقش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 و فعاليت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هاي مطلوب و نحوه مواجهه مهارت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آموز با مسائل و چالشهاي مختلف تربيتي-اجتماعي آورده مي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شود.</a:t>
            </a:r>
            <a:endParaRPr lang="en-US" sz="4000" dirty="0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نقشه راه مهارت‌آموز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مهارت‌آموزان با استفاده از تجارب خویش ودرنظر گرفتن عناوين و محتواي دوره‌هاي حضوري، محتواي مصاحبه‌ها و روايت‌نگاري و بهره‌گيري از تفكر نقاد و خلاق، نقشه راهي براي فعاليت تربيتي-اجتماعي خود در سال‌هاي اوليه حضور در مدرسه ترسيم </a:t>
            </a:r>
            <a:r>
              <a:rPr lang="ar-SA" dirty="0" smtClean="0"/>
              <a:t>نمايند</a:t>
            </a:r>
            <a:endParaRPr lang="fa-IR" dirty="0" smtClean="0"/>
          </a:p>
          <a:p>
            <a:pPr algn="r" rtl="1"/>
            <a:r>
              <a:rPr lang="ar-SA" dirty="0"/>
              <a:t>بين يك الي 3 صفحه يا 500 الي 1500 كلمه </a:t>
            </a:r>
            <a:endParaRPr lang="fa-IR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با فرمت </a:t>
            </a:r>
            <a:r>
              <a:rPr lang="en-US" dirty="0"/>
              <a:t>Word </a:t>
            </a:r>
            <a:r>
              <a:rPr lang="en-US" dirty="0" smtClean="0"/>
              <a:t>2007</a:t>
            </a:r>
            <a:endParaRPr lang="fa-IR" dirty="0" smtClean="0"/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با فونت </a:t>
            </a:r>
            <a:r>
              <a:rPr lang="en-US" dirty="0"/>
              <a:t>B Lotus 14</a:t>
            </a:r>
            <a:r>
              <a:rPr lang="fa-IR" dirty="0"/>
              <a:t> تنظيم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7513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33400"/>
            <a:ext cx="8460685" cy="5592763"/>
          </a:xfrm>
        </p:spPr>
      </p:pic>
    </p:spTree>
    <p:extLst>
      <p:ext uri="{BB962C8B-B14F-4D97-AF65-F5344CB8AC3E}">
        <p14:creationId xmlns:p14="http://schemas.microsoft.com/office/powerpoint/2010/main" val="2469383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نهايي: جمع</a:t>
            </a:r>
            <a:r>
              <a:rPr lang="fa-IR" sz="3200" smtClean="0">
                <a:solidFill>
                  <a:srgbClr val="FF0000"/>
                </a:solidFill>
                <a:effectLst/>
              </a:rPr>
              <a:t>‌</a:t>
            </a: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بندي گزارش</a:t>
            </a:r>
            <a:r>
              <a:rPr lang="fa-IR" sz="3200" smtClean="0">
                <a:solidFill>
                  <a:srgbClr val="FF0000"/>
                </a:solidFill>
                <a:effectLst/>
              </a:rPr>
              <a:t>‌</a:t>
            </a: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ها در يك فايل</a:t>
            </a:r>
            <a:r>
              <a:rPr lang="fa-IR" sz="4800" smtClean="0">
                <a:solidFill>
                  <a:srgbClr val="FFFF00"/>
                </a:solidFill>
                <a:cs typeface="B Lotus" pitchFamily="2" charset="-78"/>
              </a:rPr>
              <a:t> </a:t>
            </a:r>
            <a:endParaRPr lang="en-US" sz="4800" smtClean="0">
              <a:solidFill>
                <a:srgbClr val="FFFF00"/>
              </a:solidFill>
              <a:cs typeface="B Lotus" pitchFamily="2" charset="-7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just" rt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3600" dirty="0" smtClean="0">
                <a:cs typeface="B Lotus" pitchFamily="2" charset="-78"/>
              </a:rPr>
              <a:t>در نهايت، مهارت‌آموز محترم گزارش</a:t>
            </a:r>
            <a:r>
              <a:rPr lang="fa-IR" sz="3600" dirty="0" smtClean="0"/>
              <a:t>‌</a:t>
            </a:r>
            <a:r>
              <a:rPr lang="fa-IR" sz="3600" dirty="0" smtClean="0">
                <a:cs typeface="B Lotus" pitchFamily="2" charset="-78"/>
              </a:rPr>
              <a:t>هاي خود براي دوره حضوري، مصاحبه با يك معلم پيشكسوت، مصاحبه با عوامل یکی از عوامل اجرایی مدرسه، روايت</a:t>
            </a:r>
            <a:r>
              <a:rPr lang="fa-IR" sz="3600" dirty="0" smtClean="0"/>
              <a:t>‌</a:t>
            </a:r>
            <a:r>
              <a:rPr lang="fa-IR" sz="3600" dirty="0" smtClean="0">
                <a:cs typeface="B Lotus" pitchFamily="2" charset="-78"/>
              </a:rPr>
              <a:t>نگاري و نقشه راه را در قالب يك فايل وورد (</a:t>
            </a:r>
            <a:r>
              <a:rPr lang="en-US" sz="3600" dirty="0" smtClean="0">
                <a:cs typeface="B Lotus" pitchFamily="2" charset="-78"/>
              </a:rPr>
              <a:t>Word</a:t>
            </a:r>
            <a:r>
              <a:rPr lang="fa-IR" sz="3600" dirty="0" smtClean="0">
                <a:cs typeface="B Lotus" pitchFamily="2" charset="-78"/>
              </a:rPr>
              <a:t>) و يك فايل پي</a:t>
            </a:r>
            <a:r>
              <a:rPr lang="fa-IR" sz="3600" dirty="0" smtClean="0"/>
              <a:t>‌</a:t>
            </a:r>
            <a:r>
              <a:rPr lang="fa-IR" sz="3600" dirty="0" smtClean="0">
                <a:cs typeface="B Lotus" pitchFamily="2" charset="-78"/>
              </a:rPr>
              <a:t>دي</a:t>
            </a:r>
            <a:r>
              <a:rPr lang="fa-IR" sz="3600" dirty="0" smtClean="0"/>
              <a:t>‌</a:t>
            </a:r>
            <a:r>
              <a:rPr lang="fa-IR" sz="3600" dirty="0" smtClean="0">
                <a:cs typeface="B Lotus" pitchFamily="2" charset="-78"/>
              </a:rPr>
              <a:t>اف (</a:t>
            </a:r>
            <a:r>
              <a:rPr lang="en-US" sz="3600" dirty="0" smtClean="0">
                <a:cs typeface="B Lotus" pitchFamily="2" charset="-78"/>
              </a:rPr>
              <a:t>PDF</a:t>
            </a:r>
            <a:r>
              <a:rPr lang="fa-IR" sz="3600" dirty="0" smtClean="0">
                <a:cs typeface="B Lotus" pitchFamily="2" charset="-78"/>
              </a:rPr>
              <a:t>) جمع‌‌آوري كرده و آن را در سايت </a:t>
            </a:r>
            <a:r>
              <a:rPr lang="en-US" sz="3600" dirty="0" smtClean="0">
                <a:cs typeface="B Lotus" pitchFamily="2" charset="-78"/>
              </a:rPr>
              <a:t>(cfu.ac.ir/m </a:t>
            </a:r>
            <a:r>
              <a:rPr lang="en-US" sz="3600" dirty="0" err="1" smtClean="0">
                <a:cs typeface="B Lotus" pitchFamily="2" charset="-78"/>
              </a:rPr>
              <a:t>farhangi</a:t>
            </a:r>
            <a:r>
              <a:rPr lang="en-US" sz="3600" dirty="0" smtClean="0">
                <a:cs typeface="B Lotus" pitchFamily="2" charset="-78"/>
              </a:rPr>
              <a:t>)  </a:t>
            </a:r>
            <a:r>
              <a:rPr lang="fa-IR" sz="3600" dirty="0" smtClean="0">
                <a:cs typeface="B Lotus" pitchFamily="2" charset="-78"/>
              </a:rPr>
              <a:t> بارگذاري نمايد. </a:t>
            </a:r>
          </a:p>
          <a:p>
            <a:pPr marL="0" indent="457200" algn="just" rt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3600" dirty="0" smtClean="0">
                <a:cs typeface="B Lotus" pitchFamily="2" charset="-78"/>
              </a:rPr>
              <a:t>مهارت‌آموز محترم در تدوين گزارش‌ها، دستورالعمل مربوطه را رعايت نمايد.</a:t>
            </a:r>
            <a:endParaRPr lang="en-US" sz="3600" dirty="0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079500"/>
          </a:xfrm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اول: حضور در دوره</a:t>
            </a:r>
            <a:r>
              <a:rPr lang="fa-IR" sz="3200" smtClean="0">
                <a:solidFill>
                  <a:srgbClr val="FF0000"/>
                </a:solidFill>
                <a:effectLst/>
              </a:rPr>
              <a:t>‌</a:t>
            </a: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هاي حضوري</a:t>
            </a:r>
            <a:endParaRPr lang="en-US" sz="3200" smtClean="0">
              <a:solidFill>
                <a:srgbClr val="FF0000"/>
              </a:solidFill>
              <a:effectLst/>
              <a:cs typeface="B Titr" pitchFamily="2" charset="-7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763000" cy="4114800"/>
          </a:xfrm>
        </p:spPr>
        <p:txBody>
          <a:bodyPr/>
          <a:lstStyle/>
          <a:p>
            <a:pPr marL="0" indent="457200" algn="just" rt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dirty="0">
                <a:latin typeface="Arial" charset="0"/>
                <a:ea typeface="Times New Roman" pitchFamily="18" charset="0"/>
                <a:cs typeface="2  Titr" pitchFamily="2" charset="-78"/>
              </a:rPr>
              <a:t>اولین مرحله از دوره فرهنگی، شرکت فعال مهارت‌آموز محترم در دوره‌های حضوری، به مدت چهار شبانه‌روز است که بين تاریخ‌هاي نهم تا بیست </a:t>
            </a:r>
            <a:r>
              <a:rPr lang="fa-IR" dirty="0" smtClean="0">
                <a:latin typeface="Arial" charset="0"/>
                <a:ea typeface="Times New Roman" pitchFamily="18" charset="0"/>
                <a:cs typeface="2  Titr" pitchFamily="2" charset="-78"/>
              </a:rPr>
              <a:t>وسوم </a:t>
            </a:r>
            <a:r>
              <a:rPr lang="fa-IR" dirty="0">
                <a:latin typeface="Arial" charset="0"/>
                <a:ea typeface="Times New Roman" pitchFamily="18" charset="0"/>
                <a:cs typeface="2  Titr" pitchFamily="2" charset="-78"/>
              </a:rPr>
              <a:t>مرداد برگزار مي‌شود. هدف از این دوره‌ها، آشنایی مهارت‌آموز با مسائل و نقش‌های مختلف تربیتی و اجتماعی مرتبط با شغل معلمی، با رویکردی مسئله‌محور است و در این راستا، از صاحب‌نظران، استادان، مسئولان دانشگاه و ادارات کل آموزش وپرورش و دیگر نهادهای فرهنگی و اجتماعی استفاده مي‌شود</a:t>
            </a:r>
            <a:r>
              <a:rPr lang="fa-IR" sz="3600" dirty="0" smtClean="0">
                <a:solidFill>
                  <a:srgbClr val="FFFF00"/>
                </a:solidFill>
                <a:cs typeface="B Lotus" pitchFamily="2" charset="-78"/>
              </a:rPr>
              <a:t>.</a:t>
            </a:r>
            <a:endParaRPr lang="en-US" sz="3600" dirty="0" smtClean="0">
              <a:solidFill>
                <a:srgbClr val="FFFF00"/>
              </a:solidFill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39825"/>
          </a:xfrm>
          <a:noFill/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دوم: نوشتن </a:t>
            </a:r>
            <a:r>
              <a:rPr lang="ar-SA" sz="3200" smtClean="0">
                <a:solidFill>
                  <a:srgbClr val="FF0000"/>
                </a:solidFill>
                <a:effectLst/>
                <a:cs typeface="B Titr" pitchFamily="2" charset="-78"/>
              </a:rPr>
              <a:t>گزارش دریافت و ادراکات مهارت</a:t>
            </a:r>
            <a:r>
              <a:rPr lang="ar-SA" sz="3200" smtClean="0">
                <a:solidFill>
                  <a:srgbClr val="FF0000"/>
                </a:solidFill>
                <a:effectLst/>
              </a:rPr>
              <a:t>‌</a:t>
            </a:r>
            <a:r>
              <a:rPr lang="ar-SA" sz="3200" smtClean="0">
                <a:solidFill>
                  <a:srgbClr val="FF0000"/>
                </a:solidFill>
                <a:effectLst/>
                <a:cs typeface="B Titr" pitchFamily="2" charset="-78"/>
              </a:rPr>
              <a:t>آموز درباره نقش و جایگاه تربیتی و اجتماعی معلم از دوره</a:t>
            </a:r>
            <a:r>
              <a:rPr lang="ar-SA" sz="3200" smtClean="0">
                <a:solidFill>
                  <a:srgbClr val="FF0000"/>
                </a:solidFill>
                <a:effectLst/>
              </a:rPr>
              <a:t>‌</a:t>
            </a:r>
            <a:r>
              <a:rPr lang="ar-SA" sz="3200" smtClean="0">
                <a:solidFill>
                  <a:srgbClr val="FF0000"/>
                </a:solidFill>
                <a:effectLst/>
                <a:cs typeface="B Titr" pitchFamily="2" charset="-78"/>
              </a:rPr>
              <a:t>های حضوری</a:t>
            </a:r>
            <a:endParaRPr lang="en-US" sz="3200" smtClean="0">
              <a:solidFill>
                <a:srgbClr val="FF0000"/>
              </a:solidFill>
              <a:effectLst/>
              <a:cs typeface="B Titr" pitchFamily="2" charset="-7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686800" cy="4724400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4000" dirty="0" smtClean="0">
                <a:cs typeface="B Lotus" pitchFamily="2" charset="-78"/>
              </a:rPr>
              <a:t>مهارت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آموز محترم باید در پایان مرحله حضوری دوره (کارگاه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ها، سخنرانی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ها، جلسات هم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اندیشی و بازدیدها) در یک صفحه حدود 300 کلمه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ای، دریافت</a:t>
            </a:r>
            <a:r>
              <a:rPr lang="fa-IR" sz="4000" dirty="0" smtClean="0"/>
              <a:t>‌</a:t>
            </a:r>
            <a:r>
              <a:rPr lang="fa-IR" sz="4000" dirty="0" smtClean="0">
                <a:cs typeface="B Lotus" pitchFamily="2" charset="-78"/>
              </a:rPr>
              <a:t>ها و ادراکات خویش درباره نقش و جایگاه تربیتی و اجتماعی معلم را (با تاکید بر دستاوردهای حضور در این مرحله و مباحث آن) به نگارش در آورده و همراه با ديگر گزارشهاي مرحله فعاليت عملي در سايت </a:t>
            </a:r>
            <a:r>
              <a:rPr lang="fa-IR" sz="4000" dirty="0" smtClean="0">
                <a:cs typeface="B Lotus" pitchFamily="2" charset="-78"/>
              </a:rPr>
              <a:t>بارگذاري </a:t>
            </a:r>
            <a:r>
              <a:rPr lang="fa-IR" sz="4000" dirty="0" smtClean="0">
                <a:cs typeface="B Lotus" pitchFamily="2" charset="-78"/>
              </a:rPr>
              <a:t>نمايد.</a:t>
            </a:r>
            <a:endParaRPr lang="en-US" sz="4000" dirty="0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600" b="1" u="sng" dirty="0" smtClean="0"/>
              <a:t>دریافت و ادراکات مهارت‌آموز از دوره‌ حضوری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يك صفحه يا 300 كلمه </a:t>
            </a:r>
            <a:endParaRPr lang="en-US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با فرمت </a:t>
            </a:r>
            <a:r>
              <a:rPr lang="en-US" dirty="0"/>
              <a:t>Word </a:t>
            </a:r>
            <a:r>
              <a:rPr lang="en-US" dirty="0" smtClean="0"/>
              <a:t>2007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با فونت </a:t>
            </a:r>
            <a:r>
              <a:rPr lang="en-US" dirty="0"/>
              <a:t>B Lotus 14 </a:t>
            </a:r>
            <a:endParaRPr lang="en-US" dirty="0" smtClean="0"/>
          </a:p>
          <a:p>
            <a:pPr algn="r" rtl="1">
              <a:buNone/>
            </a:pPr>
            <a:r>
              <a:rPr lang="ar-SA" dirty="0" smtClean="0"/>
              <a:t>1-وظیفه </a:t>
            </a:r>
            <a:r>
              <a:rPr lang="ar-SA" dirty="0"/>
              <a:t>و نقش معلم در فرایند تربیت دانش آموزان  </a:t>
            </a:r>
            <a:r>
              <a:rPr lang="ar-SA" dirty="0" smtClean="0"/>
              <a:t>چیست؟</a:t>
            </a:r>
            <a:endParaRPr lang="en-US" dirty="0" smtClean="0"/>
          </a:p>
          <a:p>
            <a:pPr algn="r" rtl="1">
              <a:buNone/>
            </a:pPr>
            <a:r>
              <a:rPr lang="ar-SA" dirty="0" smtClean="0"/>
              <a:t>2-وظیفه </a:t>
            </a:r>
            <a:r>
              <a:rPr lang="ar-SA" dirty="0"/>
              <a:t>و نقش معلم در اصلاح و بهبود شرایط فرهنگی و اجتماعی جامعه محلی چیست؟</a:t>
            </a:r>
            <a:r>
              <a:rPr lang="en-US" dirty="0" smtClean="0"/>
              <a:t> </a:t>
            </a:r>
          </a:p>
          <a:p>
            <a:pPr algn="r" rtl="1">
              <a:buNone/>
            </a:pPr>
            <a:r>
              <a:rPr lang="fa-IR" sz="1800" dirty="0" smtClean="0"/>
              <a:t>منظور </a:t>
            </a:r>
            <a:r>
              <a:rPr lang="fa-IR" sz="1800" dirty="0"/>
              <a:t>از جامعه محلی، همان محل زندگی و اشتغال معلم می باشد که شامل روستا و یا منطقه ای از یک شهر می باشد.</a:t>
            </a:r>
            <a:endParaRPr lang="en-US" sz="1800" dirty="0"/>
          </a:p>
          <a:p>
            <a:pPr algn="r" rt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533400"/>
            <a:ext cx="8050085" cy="559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سوم: حضور در محيط و انجام فعاليت</a:t>
            </a:r>
            <a:r>
              <a:rPr lang="fa-IR" sz="3200" smtClean="0">
                <a:solidFill>
                  <a:srgbClr val="FF0000"/>
                </a:solidFill>
                <a:effectLst/>
              </a:rPr>
              <a:t>‌</a:t>
            </a:r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هاي مربوطه</a:t>
            </a:r>
            <a:endParaRPr lang="en-US" sz="3200" smtClean="0">
              <a:solidFill>
                <a:srgbClr val="FF0000"/>
              </a:solidFill>
              <a:effectLst/>
              <a:cs typeface="B Titr" pitchFamily="2" charset="-78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25963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just" rtl="1" eaLnBrk="1" hangingPunct="1"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دومين بخش از دوره فرهنگي، حضور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محترم در محيط يا ميدان آموزشي و انجام كارهاي عملي زير است:</a:t>
            </a:r>
          </a:p>
          <a:p>
            <a:pPr marL="0" indent="457200" algn="just" rtl="1" eaLnBrk="1" hangingPunct="1"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1-</a:t>
            </a:r>
            <a:r>
              <a:rPr lang="ar-SA" dirty="0" smtClean="0">
                <a:cs typeface="B Lotus" pitchFamily="2" charset="-78"/>
              </a:rPr>
              <a:t> </a:t>
            </a:r>
            <a:r>
              <a:rPr lang="fa-IR" dirty="0" smtClean="0">
                <a:cs typeface="B Lotus" pitchFamily="2" charset="-78"/>
              </a:rPr>
              <a:t>مصاحبه با يك معلم پيشكسوت و نوشتن گزارش مصاحبه</a:t>
            </a:r>
          </a:p>
          <a:p>
            <a:pPr marL="0" indent="457200" algn="just" rtl="1" eaLnBrk="1" hangingPunct="1"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2- حضور در مدرسه و مصاحبه با یکی از عوامل اجرایی مدرسه</a:t>
            </a:r>
          </a:p>
          <a:p>
            <a:pPr marL="0" indent="457200" algn="just" rtl="1" eaLnBrk="1" hangingPunct="1"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3-حضور در یک مرکز تربیتی وفرهنگی و تهیه گزارش روایت نگاری</a:t>
            </a:r>
          </a:p>
          <a:p>
            <a:pPr marL="0" indent="457200" algn="just" rtl="1" eaLnBrk="1" hangingPunct="1"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4- جمع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بندی و ترسیم نقشه راه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برای حضور سازنده در مدرسه</a:t>
            </a:r>
            <a:r>
              <a:rPr lang="en-US" dirty="0" smtClean="0">
                <a:cs typeface="B Lotus" pitchFamily="2" charset="-78"/>
              </a:rPr>
              <a:t> </a:t>
            </a:r>
            <a:endParaRPr lang="ar-SA" dirty="0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a-IR" sz="3200" smtClean="0">
                <a:solidFill>
                  <a:srgbClr val="FF0000"/>
                </a:solidFill>
                <a:effectLst/>
                <a:cs typeface="B Titr" pitchFamily="2" charset="-78"/>
              </a:rPr>
              <a:t>گام 3-1- مصاحبه با يك معلم پيشكسوت و نوشتن گزارش مصاحبه</a:t>
            </a:r>
            <a:endParaRPr lang="en-US" sz="3200" smtClean="0">
              <a:solidFill>
                <a:srgbClr val="FF0000"/>
              </a:solidFill>
              <a:effectLst/>
              <a:cs typeface="B Titr" pitchFamily="2" charset="-7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534400" cy="5029200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4572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dirty="0" smtClean="0">
                <a:cs typeface="B Lotus" pitchFamily="2" charset="-78"/>
              </a:rPr>
              <a:t>مصاحبه با یک معلم پیشکسوت با هدف آشنایی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محترم با ابعاد تربیتی و اجتماعی فعالیت معلمان صورت می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گیرد که غالباً به صورت غیررسمی (ولی نظام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یافته ومعطوف به گزارش تجربه زیسته معلم موفق و پیشکسوت از نحوه نقش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آفرینی در تربیت دانش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آموزان و اصلاح امور جامعه محلی) خواهد بود. برای انجام این مصاحبه،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با یک معلم موفق و پیشکسوت- که می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تواند فردی موثر بر شخصیت و زندگی خود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باشد و یا از سوی مسئولان آموزش وپرورش و مدارس به عنوان فردی با این اوصاف به مهارت</a:t>
            </a:r>
            <a:r>
              <a:rPr lang="fa-IR" dirty="0" smtClean="0"/>
              <a:t>‌</a:t>
            </a:r>
            <a:r>
              <a:rPr lang="fa-IR" dirty="0" smtClean="0">
                <a:cs typeface="B Lotus" pitchFamily="2" charset="-78"/>
              </a:rPr>
              <a:t>آموز معرفی گردد-، هماهنگ کرده و فرم مصاحبه مربوطه را با رعایت دستورالعمل مرتبط تکمیل نماید</a:t>
            </a:r>
            <a:r>
              <a:rPr lang="en-US" dirty="0" smtClean="0">
                <a:cs typeface="B Lotus" pitchFamily="2" charset="-7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مصاحبه با يك معلم پيشكسوت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يك معلم پيشكسوت (بالاي 25 سال سابقه كاري</a:t>
            </a:r>
            <a:r>
              <a:rPr lang="ar-SA" dirty="0" smtClean="0"/>
              <a:t>)</a:t>
            </a:r>
            <a:endParaRPr lang="en-US" dirty="0" smtClean="0"/>
          </a:p>
          <a:p>
            <a:pPr algn="r" rtl="1"/>
            <a:r>
              <a:rPr lang="ar-SA" dirty="0"/>
              <a:t>مصاحبه </a:t>
            </a:r>
            <a:r>
              <a:rPr lang="ar-SA" dirty="0" smtClean="0"/>
              <a:t>نيمه‌ساختارمند</a:t>
            </a:r>
            <a:endParaRPr lang="en-US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براساس پرسش‌هاي بازپاسخ و </a:t>
            </a:r>
            <a:r>
              <a:rPr lang="ar-SA" dirty="0" smtClean="0"/>
              <a:t>تشريحي</a:t>
            </a:r>
            <a:endParaRPr lang="en-US" dirty="0" smtClean="0"/>
          </a:p>
          <a:p>
            <a:pPr algn="r" rtl="1"/>
            <a:r>
              <a:rPr lang="ar-SA" dirty="0"/>
              <a:t>به صورت رو در رو بين مهارت‌آموز و </a:t>
            </a:r>
            <a:r>
              <a:rPr lang="ar-SA" dirty="0" smtClean="0"/>
              <a:t>مصاحبه‌شونده</a:t>
            </a:r>
            <a:endParaRPr lang="en-US" dirty="0" smtClean="0"/>
          </a:p>
          <a:p>
            <a:pPr algn="r" rtl="1"/>
            <a:r>
              <a:rPr lang="ar-SA" dirty="0"/>
              <a:t>بين 3 الي 5 صفحه يا 1500 تا 3000 كلمه </a:t>
            </a:r>
            <a:endParaRPr lang="en-US" dirty="0" smtClean="0"/>
          </a:p>
          <a:p>
            <a:pPr algn="r" rtl="1"/>
            <a:r>
              <a:rPr lang="ar-SA" dirty="0" smtClean="0"/>
              <a:t> </a:t>
            </a:r>
            <a:r>
              <a:rPr lang="ar-SA" dirty="0"/>
              <a:t>با فرمت </a:t>
            </a:r>
            <a:r>
              <a:rPr lang="en-US" dirty="0"/>
              <a:t>Word </a:t>
            </a:r>
            <a:r>
              <a:rPr lang="en-US" dirty="0" smtClean="0"/>
              <a:t>2007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با فونت </a:t>
            </a:r>
            <a:r>
              <a:rPr lang="en-US" dirty="0"/>
              <a:t>B Lotus 14 </a:t>
            </a:r>
            <a:r>
              <a:rPr lang="ar-SA" dirty="0" smtClean="0"/>
              <a:t>  </a:t>
            </a:r>
            <a:endParaRPr lang="en-US" dirty="0" smtClean="0"/>
          </a:p>
          <a:p>
            <a:pPr algn="r" rt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1532</Words>
  <Application>Microsoft Office PowerPoint</Application>
  <PresentationFormat>On-screen Show (4:3)</PresentationFormat>
  <Paragraphs>93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نحوه ارسال فرم های پنج گانه</vt:lpstr>
      <vt:lpstr>گام اول: حضور در دوره‌هاي حضوري</vt:lpstr>
      <vt:lpstr>گام دوم: نوشتن گزارش دریافت و ادراکات مهارت‌آموز درباره نقش و جایگاه تربیتی و اجتماعی معلم از دوره‌های حضوری</vt:lpstr>
      <vt:lpstr>دریافت و ادراکات مهارت‌آموز از دوره‌ حضوری</vt:lpstr>
      <vt:lpstr>PowerPoint Presentation</vt:lpstr>
      <vt:lpstr>گام سوم: حضور در محيط و انجام فعاليت‌هاي مربوطه</vt:lpstr>
      <vt:lpstr>گام 3-1- مصاحبه با يك معلم پيشكسوت و نوشتن گزارش مصاحبه</vt:lpstr>
      <vt:lpstr>مصاحبه با يك معلم پيشكسوت</vt:lpstr>
      <vt:lpstr>انواع مصاحبه: مصاحبه كاملاً ساختارمند (داراي پرسش‌هايي بسته پاسخ و تستي) مصاحبه نيمه‌ساختارمند (داراي پرسش‌هاي بازپاسخ و تشريحي)  مصاحبه بدون ساختار (داراي موضوعي مشخص، اما بدون پرسش‌هايي روشن)</vt:lpstr>
      <vt:lpstr>PowerPoint Presentation</vt:lpstr>
      <vt:lpstr>PowerPoint Presentation</vt:lpstr>
      <vt:lpstr>گام 3-2- حضور در مدرسه و مصاحبه با یکی از عوامل اجرایی مدرسه </vt:lpstr>
      <vt:lpstr>مصاحبه با  عوامل اجرایی مدرسه</vt:lpstr>
      <vt:lpstr>مصاحبه با  عوامل اجرایی مدرسه</vt:lpstr>
      <vt:lpstr>سوالات</vt:lpstr>
      <vt:lpstr>PowerPoint Presentation</vt:lpstr>
      <vt:lpstr>گام 3-3- حضور در یک مرکز تربیتی وفرهنگی و تهیه گزارش روایت‌نگاری </vt:lpstr>
      <vt:lpstr>روايت‌نگاري</vt:lpstr>
      <vt:lpstr>نکات روايت‌نگاري</vt:lpstr>
      <vt:lpstr>روايت‌نگاري</vt:lpstr>
      <vt:lpstr>PowerPoint Presentation</vt:lpstr>
      <vt:lpstr>گام 3-4- جمع‌بندی و ترسیم نقشه راه مهارت‌آموز برای حضور سازنده در مدرسه </vt:lpstr>
      <vt:lpstr>نقشه راه مهارت‌آموز </vt:lpstr>
      <vt:lpstr>PowerPoint Presentation</vt:lpstr>
      <vt:lpstr>گام نهايي: جمع‌بندي گزارش‌ها در يك فايل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Nahad</cp:lastModifiedBy>
  <cp:revision>22</cp:revision>
  <dcterms:created xsi:type="dcterms:W3CDTF">2016-08-02T19:19:46Z</dcterms:created>
  <dcterms:modified xsi:type="dcterms:W3CDTF">2016-08-08T07:08:43Z</dcterms:modified>
</cp:coreProperties>
</file>